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81" r:id="rId2"/>
    <p:sldId id="282" r:id="rId3"/>
    <p:sldId id="283" r:id="rId4"/>
    <p:sldId id="256" r:id="rId5"/>
    <p:sldId id="303" r:id="rId6"/>
    <p:sldId id="286" r:id="rId7"/>
    <p:sldId id="287" r:id="rId8"/>
    <p:sldId id="304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8" r:id="rId19"/>
    <p:sldId id="299" r:id="rId20"/>
    <p:sldId id="300" r:id="rId21"/>
    <p:sldId id="301" r:id="rId22"/>
    <p:sldId id="302" r:id="rId23"/>
  </p:sldIdLst>
  <p:sldSz cx="12192000" cy="6858000"/>
  <p:notesSz cx="6858000" cy="9144000"/>
  <p:embeddedFontLst>
    <p:embeddedFont>
      <p:font typeface="Adobe 黑体 Std R" panose="020B0400000000000000" pitchFamily="34" charset="-128"/>
      <p:regular r:id="rId25"/>
    </p:embeddedFont>
    <p:embeddedFont>
      <p:font typeface="Bauhaus 93" panose="04030905020B02020C02" pitchFamily="8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B84"/>
    <a:srgbClr val="09283F"/>
    <a:srgbClr val="1745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015" autoAdjust="0"/>
  </p:normalViewPr>
  <p:slideViewPr>
    <p:cSldViewPr snapToGrid="0">
      <p:cViewPr>
        <p:scale>
          <a:sx n="75" d="100"/>
          <a:sy n="75" d="100"/>
        </p:scale>
        <p:origin x="17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1D072-A663-46B9-8CFC-ED17B46DF3FA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BDF99-63E3-4F37-9429-520037A7CC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84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ROS2</a:t>
            </a:r>
            <a:r>
              <a:rPr lang="zh-TW" altLang="en-US" dirty="0"/>
              <a:t>作為架構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84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 err="1"/>
              <a:t>pygame</a:t>
            </a:r>
            <a:r>
              <a:rPr lang="zh-TW" altLang="en-US" dirty="0"/>
              <a:t>讀取手把輸入與介面顯示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356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yolov8</a:t>
            </a:r>
            <a:r>
              <a:rPr lang="zh-TW" altLang="en-US" dirty="0"/>
              <a:t>作為辨識圖片的模型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183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發射方法參考這裡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53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steam deck </a:t>
            </a:r>
            <a:r>
              <a:rPr lang="zh-TW" altLang="en-US" dirty="0"/>
              <a:t>和樹梅派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55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本來想用</a:t>
            </a:r>
            <a:r>
              <a:rPr lang="en-US" altLang="zh-TW" dirty="0"/>
              <a:t>ROS1</a:t>
            </a:r>
            <a:r>
              <a:rPr lang="zh-TW" altLang="en-US" dirty="0"/>
              <a:t>。利用</a:t>
            </a:r>
            <a:r>
              <a:rPr lang="en-US" altLang="zh-TW" dirty="0"/>
              <a:t>ROS2</a:t>
            </a:r>
            <a:r>
              <a:rPr lang="zh-TW" altLang="en-US" dirty="0"/>
              <a:t>，因為比較支援多機器對接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01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包含以下部件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573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ROS2 </a:t>
            </a:r>
            <a:r>
              <a:rPr lang="zh-TW" altLang="en-US" dirty="0"/>
              <a:t>的</a:t>
            </a:r>
            <a:r>
              <a:rPr lang="en-US" altLang="zh-TW" dirty="0"/>
              <a:t>node graph</a:t>
            </a:r>
            <a:r>
              <a:rPr lang="zh-TW" altLang="en-US" dirty="0"/>
              <a:t>長這樣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BDF99-63E3-4F37-9429-520037A7CC8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36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microsoft.com/office/2017/06/relationships/model3d" Target="../media/model3d2.glb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17/06/relationships/model3d" Target="../media/model3d3.glb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17/06/relationships/model3d" Target="../media/model3d3.glb"/><Relationship Id="rId4" Type="http://schemas.openxmlformats.org/officeDocument/2006/relationships/image" Target="../media/image7.jp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7" Type="http://schemas.openxmlformats.org/officeDocument/2006/relationships/image" Target="../media/image2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蒐集資料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426BF15-D1CE-BC14-66C8-744ED1FCE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916" y="2392162"/>
            <a:ext cx="10758168" cy="20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6B9807E5-1779-D374-2DC5-D7D1F428E6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2094903"/>
                  </p:ext>
                </p:extLst>
              </p:nvPr>
            </p:nvGraphicFramePr>
            <p:xfrm>
              <a:off x="4294024" y="3333870"/>
              <a:ext cx="4923463" cy="18570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23463" cy="1857012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7863" ay="-3842149" az="-107621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6B9807E5-1779-D374-2DC5-D7D1F428E6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4024" y="3333870"/>
                <a:ext cx="4923463" cy="1857012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65F8628A-A151-E18F-AB64-597EF92B3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51" y="1551007"/>
            <a:ext cx="8380098" cy="471380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渲染圖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0385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概念圖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2198731"/>
                  </p:ext>
                </p:extLst>
              </p:nvPr>
            </p:nvGraphicFramePr>
            <p:xfrm>
              <a:off x="-2705752" y="3727048"/>
              <a:ext cx="12350373" cy="470270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350373" cy="4702701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1154441" ay="-473012" az="-16445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244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705752" y="3727048"/>
                <a:ext cx="12350373" cy="470270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329813971_6076057409149791_1776740389401567889_n">
            <a:hlinkClick r:id="" action="ppaction://media"/>
            <a:extLst>
              <a:ext uri="{FF2B5EF4-FFF2-40B4-BE49-F238E27FC236}">
                <a16:creationId xmlns:a16="http://schemas.microsoft.com/office/drawing/2014/main" id="{510BE70B-4F61-F8AB-280B-6DE382401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2459"/>
          <a:stretch/>
        </p:blipFill>
        <p:spPr>
          <a:xfrm>
            <a:off x="5455088" y="457628"/>
            <a:ext cx="4033868" cy="48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71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概念圖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166564"/>
                  </p:ext>
                </p:extLst>
              </p:nvPr>
            </p:nvGraphicFramePr>
            <p:xfrm>
              <a:off x="1128214" y="3429000"/>
              <a:ext cx="5914971" cy="2252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14971" cy="2252267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1154441" ay="-473012" az="-1644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432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214" y="3429000"/>
                <a:ext cx="5914971" cy="2252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01D4059-22CB-7121-B21A-DC2261A85AD5}"/>
                  </a:ext>
                </a:extLst>
              </p:cNvPr>
              <p:cNvSpPr txBox="1"/>
              <p:nvPr/>
            </p:nvSpPr>
            <p:spPr>
              <a:xfrm>
                <a:off x="7581417" y="1979270"/>
                <a:ext cx="1059008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01D4059-22CB-7121-B21A-DC2261A85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17" y="1979270"/>
                <a:ext cx="1059008" cy="335413"/>
              </a:xfrm>
              <a:prstGeom prst="rect">
                <a:avLst/>
              </a:prstGeom>
              <a:blipFill>
                <a:blip r:embed="rId5"/>
                <a:stretch>
                  <a:fillRect l="-3468" r="-10405" b="-3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FEB02750-FAC6-5441-5E39-7797FBE2D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739500"/>
              </p:ext>
            </p:extLst>
          </p:nvPr>
        </p:nvGraphicFramePr>
        <p:xfrm>
          <a:off x="7581417" y="2582950"/>
          <a:ext cx="37039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950">
                  <a:extLst>
                    <a:ext uri="{9D8B030D-6E8A-4147-A177-3AD203B41FA5}">
                      <a16:colId xmlns:a16="http://schemas.microsoft.com/office/drawing/2014/main" val="652877338"/>
                    </a:ext>
                  </a:extLst>
                </a:gridCol>
                <a:gridCol w="1851950">
                  <a:extLst>
                    <a:ext uri="{9D8B030D-6E8A-4147-A177-3AD203B41FA5}">
                      <a16:colId xmlns:a16="http://schemas.microsoft.com/office/drawing/2014/main" val="1503205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管長</a:t>
                      </a:r>
                      <a:r>
                        <a:rPr lang="en-US" altLang="zh-TW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(cm)</a:t>
                      </a:r>
                      <a:endParaRPr lang="zh-TW" altLang="en-US" dirty="0">
                        <a:solidFill>
                          <a:srgbClr val="09283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初速</a:t>
                      </a:r>
                      <a:r>
                        <a:rPr lang="en-US" altLang="zh-TW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(m/s)</a:t>
                      </a:r>
                      <a:endParaRPr lang="zh-TW" altLang="en-US" dirty="0">
                        <a:solidFill>
                          <a:srgbClr val="09283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17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100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30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71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60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15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39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40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10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112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110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概念圖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6355032"/>
                  </p:ext>
                </p:extLst>
              </p:nvPr>
            </p:nvGraphicFramePr>
            <p:xfrm>
              <a:off x="-316436" y="3109278"/>
              <a:ext cx="12260605" cy="44549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60605" cy="4454941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799076" ay="-329190" az="-7779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1363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16436" y="3109278"/>
                <a:ext cx="12260605" cy="4454941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F14C13C2-F0E4-C90E-C31C-A38B2FF8462E}"/>
              </a:ext>
            </a:extLst>
          </p:cNvPr>
          <p:cNvGrpSpPr/>
          <p:nvPr/>
        </p:nvGrpSpPr>
        <p:grpSpPr>
          <a:xfrm>
            <a:off x="2465408" y="1961909"/>
            <a:ext cx="8935653" cy="3776240"/>
            <a:chOff x="2465408" y="1961909"/>
            <a:chExt cx="8935653" cy="377624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76B2F8C-D265-B052-BE24-791924B17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6074" y="1961909"/>
              <a:ext cx="5034987" cy="3776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C2700F0-D645-0EFE-21FE-4F223490DCF8}"/>
                </a:ext>
              </a:extLst>
            </p:cNvPr>
            <p:cNvSpPr/>
            <p:nvPr/>
          </p:nvSpPr>
          <p:spPr>
            <a:xfrm>
              <a:off x="2465408" y="4322488"/>
              <a:ext cx="2488557" cy="1014260"/>
            </a:xfrm>
            <a:prstGeom prst="rect">
              <a:avLst/>
            </a:prstGeom>
            <a:noFill/>
            <a:ln w="57150">
              <a:solidFill>
                <a:srgbClr val="092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9816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5732192"/>
                  </p:ext>
                </p:extLst>
              </p:nvPr>
            </p:nvGraphicFramePr>
            <p:xfrm>
              <a:off x="-72376" y="2009774"/>
              <a:ext cx="12336752" cy="44359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36752" cy="4435900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100552" ay="537562" az="156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136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2376" y="2009774"/>
                <a:ext cx="12336752" cy="44359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E92556F8-D58C-B77B-CEC2-856EFB6B8A69}"/>
              </a:ext>
            </a:extLst>
          </p:cNvPr>
          <p:cNvSpPr/>
          <p:nvPr/>
        </p:nvSpPr>
        <p:spPr>
          <a:xfrm>
            <a:off x="0" y="2249216"/>
            <a:ext cx="12336752" cy="4196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旋轉機構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4858030"/>
                  </p:ext>
                </p:extLst>
              </p:nvPr>
            </p:nvGraphicFramePr>
            <p:xfrm>
              <a:off x="495383" y="2185015"/>
              <a:ext cx="11285292" cy="340030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285292" cy="3400309"/>
                    </a:xfrm>
                    <a:prstGeom prst="rect">
                      <a:avLst/>
                    </a:prstGeom>
                  </am3d:spPr>
                  <am3d:camera>
                    <am3d:pos x="0" y="0" z="52124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6749" d="1000000"/>
                    <am3d:preTrans dx="-29803449" dy="-19954321" dz="-1203320"/>
                    <am3d:scale>
                      <am3d:sx n="1000000" d="1000000"/>
                      <am3d:sy n="1000000" d="1000000"/>
                      <am3d:sz n="1000000" d="1000000"/>
                    </am3d:scale>
                    <am3d:rot ax="5347576" ay="-62" az="-370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16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383" y="2185015"/>
                <a:ext cx="11285292" cy="34003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894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2376" y="2009774"/>
              <a:ext cx="12336752" cy="44359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36752" cy="4435900"/>
                    </a:xfrm>
                    <a:prstGeom prst="rect">
                      <a:avLst/>
                    </a:prstGeom>
                  </am3d:spPr>
                  <am3d:camera>
                    <am3d:pos x="0" y="0" z="558678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38081" d="1000000"/>
                    <am3d:preTrans dx="-29962798" dy="-28452669" dz="449883"/>
                    <am3d:scale>
                      <am3d:sx n="1000000" d="1000000"/>
                      <am3d:sy n="1000000" d="1000000"/>
                      <am3d:sz n="1000000" d="1000000"/>
                    </am3d:scale>
                    <am3d:rot ax="100552" ay="537562" az="156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1363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3F1EF6E6-9DB7-E6FC-9DCD-F7446B9C4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2376" y="2009774"/>
                <a:ext cx="12336752" cy="44359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E92556F8-D58C-B77B-CEC2-856EFB6B8A69}"/>
              </a:ext>
            </a:extLst>
          </p:cNvPr>
          <p:cNvSpPr/>
          <p:nvPr/>
        </p:nvSpPr>
        <p:spPr>
          <a:xfrm>
            <a:off x="0" y="2249216"/>
            <a:ext cx="12336752" cy="4196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旋轉機構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5383" y="2185015"/>
              <a:ext cx="11285292" cy="340030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285292" cy="3400309"/>
                    </a:xfrm>
                    <a:prstGeom prst="rect">
                      <a:avLst/>
                    </a:prstGeom>
                  </am3d:spPr>
                  <am3d:camera>
                    <am3d:pos x="0" y="0" z="52124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6749" d="1000000"/>
                    <am3d:preTrans dx="-29803449" dy="-19954321" dz="-1203320"/>
                    <am3d:scale>
                      <am3d:sx n="1000000" d="1000000"/>
                      <am3d:sy n="1000000" d="1000000"/>
                      <am3d:sz n="1000000" d="1000000"/>
                    </am3d:scale>
                    <am3d:rot ax="5347576" ay="-62" az="-370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16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383" y="2185015"/>
                <a:ext cx="11285292" cy="340030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BB1C829C-89C5-6CCA-9ECC-866F0616228D}"/>
              </a:ext>
            </a:extLst>
          </p:cNvPr>
          <p:cNvSpPr txBox="1"/>
          <p:nvPr/>
        </p:nvSpPr>
        <p:spPr>
          <a:xfrm>
            <a:off x="6096000" y="3030149"/>
            <a:ext cx="439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旋轉機構扭力計算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967C5E4-D08D-BFFF-4C30-55192588EFB5}"/>
                  </a:ext>
                </a:extLst>
              </p:cNvPr>
              <p:cNvSpPr txBox="1"/>
              <p:nvPr/>
            </p:nvSpPr>
            <p:spPr>
              <a:xfrm>
                <a:off x="6168376" y="3458520"/>
                <a:ext cx="1839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𝐹𝐿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967C5E4-D08D-BFFF-4C30-55192588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76" y="3458520"/>
                <a:ext cx="1839414" cy="276999"/>
              </a:xfrm>
              <a:prstGeom prst="rect">
                <a:avLst/>
              </a:prstGeom>
              <a:blipFill>
                <a:blip r:embed="rId7"/>
                <a:stretch>
                  <a:fillRect l="-2649" r="-3642" b="-30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8BBD310-E7B9-847A-2CD4-743D7C7ED475}"/>
                  </a:ext>
                </a:extLst>
              </p:cNvPr>
              <p:cNvSpPr txBox="1"/>
              <p:nvPr/>
            </p:nvSpPr>
            <p:spPr>
              <a:xfrm>
                <a:off x="6168376" y="5461847"/>
                <a:ext cx="4135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=0.17⋅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9.8⋅4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⋅0.068≈0.45 (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8BBD310-E7B9-847A-2CD4-743D7C7E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76" y="5461847"/>
                <a:ext cx="4135235" cy="276999"/>
              </a:xfrm>
              <a:prstGeom prst="rect">
                <a:avLst/>
              </a:prstGeom>
              <a:blipFill>
                <a:blip r:embed="rId8"/>
                <a:stretch>
                  <a:fillRect l="-1032" t="-4444" r="-2212" b="-4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未提供說明。">
            <a:extLst>
              <a:ext uri="{FF2B5EF4-FFF2-40B4-BE49-F238E27FC236}">
                <a16:creationId xmlns:a16="http://schemas.microsoft.com/office/drawing/2014/main" id="{058574E6-019E-4D0E-0383-69D8F5A84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830415"/>
            <a:ext cx="4462387" cy="150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42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92556F8-D58C-B77B-CEC2-856EFB6B8A69}"/>
              </a:ext>
            </a:extLst>
          </p:cNvPr>
          <p:cNvSpPr/>
          <p:nvPr/>
        </p:nvSpPr>
        <p:spPr>
          <a:xfrm>
            <a:off x="0" y="2249216"/>
            <a:ext cx="12336752" cy="4196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旋轉機構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5383" y="2185015"/>
              <a:ext cx="11285292" cy="34003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285292" cy="3400309"/>
                    </a:xfrm>
                    <a:prstGeom prst="rect">
                      <a:avLst/>
                    </a:prstGeom>
                  </am3d:spPr>
                  <am3d:camera>
                    <am3d:pos x="0" y="0" z="52124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6749" d="1000000"/>
                    <am3d:preTrans dx="-29803449" dy="-19954321" dz="-1203320"/>
                    <am3d:scale>
                      <am3d:sx n="1000000" d="1000000"/>
                      <am3d:sy n="1000000" d="1000000"/>
                      <am3d:sz n="1000000" d="1000000"/>
                    </am3d:scale>
                    <am3d:rot ax="5347576" ay="-62" az="-37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163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F9C9339-E934-B7E4-1FA2-145FDB6EFF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83" y="2185015"/>
                <a:ext cx="11285292" cy="3400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8BBD310-E7B9-847A-2CD4-743D7C7ED475}"/>
                  </a:ext>
                </a:extLst>
              </p:cNvPr>
              <p:cNvSpPr txBox="1"/>
              <p:nvPr/>
            </p:nvSpPr>
            <p:spPr>
              <a:xfrm>
                <a:off x="6156694" y="1676298"/>
                <a:ext cx="4135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=0.17⋅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9.8⋅4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⋅0.068≈0.45 (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8BBD310-E7B9-847A-2CD4-743D7C7E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694" y="1676298"/>
                <a:ext cx="4135235" cy="276999"/>
              </a:xfrm>
              <a:prstGeom prst="rect">
                <a:avLst/>
              </a:prstGeom>
              <a:blipFill>
                <a:blip r:embed="rId5"/>
                <a:stretch>
                  <a:fillRect l="-1032" t="-4444" r="-2212" b="-4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未提供說明。">
            <a:extLst>
              <a:ext uri="{FF2B5EF4-FFF2-40B4-BE49-F238E27FC236}">
                <a16:creationId xmlns:a16="http://schemas.microsoft.com/office/drawing/2014/main" id="{E5F4AC3B-F344-2100-3F2F-5171D0D1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8578"/>
            <a:ext cx="5519656" cy="371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FD6E52F-AA5B-BFFC-B443-6DAA5CF52F00}"/>
              </a:ext>
            </a:extLst>
          </p:cNvPr>
          <p:cNvSpPr txBox="1"/>
          <p:nvPr/>
        </p:nvSpPr>
        <p:spPr>
          <a:xfrm>
            <a:off x="6096000" y="2057872"/>
            <a:ext cx="439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步進馬達選用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39D6849-6F1C-85C9-1076-C3938E558457}"/>
                  </a:ext>
                </a:extLst>
              </p:cNvPr>
              <p:cNvSpPr txBox="1"/>
              <p:nvPr/>
            </p:nvSpPr>
            <p:spPr>
              <a:xfrm>
                <a:off x="7645440" y="2078616"/>
                <a:ext cx="2166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0.55⋅2=1.1 (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39D6849-6F1C-85C9-1076-C3938E558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40" y="2078616"/>
                <a:ext cx="2166491" cy="276999"/>
              </a:xfrm>
              <a:prstGeom prst="rect">
                <a:avLst/>
              </a:prstGeom>
              <a:blipFill>
                <a:blip r:embed="rId7"/>
                <a:stretch>
                  <a:fillRect l="-2247" t="-4444" r="-4494" b="-4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675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13" y="135681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43" y="1876197"/>
            <a:ext cx="3827844" cy="38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06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128214" y="1805652"/>
            <a:ext cx="3689749" cy="19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52" y="1285874"/>
            <a:ext cx="2972928" cy="29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48F93D4-20A5-B38E-26DB-78FA9125892F}"/>
              </a:ext>
            </a:extLst>
          </p:cNvPr>
          <p:cNvSpPr txBox="1"/>
          <p:nvPr/>
        </p:nvSpPr>
        <p:spPr>
          <a:xfrm>
            <a:off x="4998253" y="3738624"/>
            <a:ext cx="264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ROS2</a:t>
            </a:r>
          </a:p>
          <a:p>
            <a:pPr algn="ctr"/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較支援多機器對接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dirty="0">
              <a:solidFill>
                <a:srgbClr val="09283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0102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128214" y="1805652"/>
            <a:ext cx="3689749" cy="193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52" y="1285874"/>
            <a:ext cx="2972928" cy="29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48F93D4-20A5-B38E-26DB-78FA9125892F}"/>
              </a:ext>
            </a:extLst>
          </p:cNvPr>
          <p:cNvSpPr txBox="1"/>
          <p:nvPr/>
        </p:nvSpPr>
        <p:spPr>
          <a:xfrm>
            <a:off x="4998253" y="3738624"/>
            <a:ext cx="264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ROS2</a:t>
            </a:r>
          </a:p>
          <a:p>
            <a:pPr algn="ctr"/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較支援多機器對接</a:t>
            </a:r>
            <a:r>
              <a:rPr lang="en-US" altLang="zh-TW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dirty="0">
              <a:solidFill>
                <a:srgbClr val="09283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81EDA19-097C-963F-5FF5-40127701F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913" y="3704804"/>
            <a:ext cx="14510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砲塔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ui-monospac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底盤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Master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└──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相機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4590214-1467-E2AA-819E-ED1695DC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820" y="3738624"/>
            <a:ext cx="207620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├──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瞄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準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辨識軟體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└──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ui-monospace"/>
              </a:rPr>
              <a:t> 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手把輸入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5803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5299A74-1E5F-4AF1-9ECC-17B013E25937}"/>
              </a:ext>
            </a:extLst>
          </p:cNvPr>
          <p:cNvCxnSpPr>
            <a:cxnSpLocks/>
          </p:cNvCxnSpPr>
          <p:nvPr/>
        </p:nvCxnSpPr>
        <p:spPr>
          <a:xfrm flipV="1">
            <a:off x="9845040" y="2449939"/>
            <a:ext cx="0" cy="1769565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3FD0B59-469A-8522-BA06-FC9F068C4A5D}"/>
              </a:ext>
            </a:extLst>
          </p:cNvPr>
          <p:cNvCxnSpPr>
            <a:cxnSpLocks/>
          </p:cNvCxnSpPr>
          <p:nvPr/>
        </p:nvCxnSpPr>
        <p:spPr>
          <a:xfrm>
            <a:off x="10160000" y="2449939"/>
            <a:ext cx="0" cy="1769565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控制系統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5124" name="Picture 4" descr="Riparazione console Steam Deck - BresciaPC S.r.l.">
            <a:extLst>
              <a:ext uri="{FF2B5EF4-FFF2-40B4-BE49-F238E27FC236}">
                <a16:creationId xmlns:a16="http://schemas.microsoft.com/office/drawing/2014/main" id="{A45DDF3A-1F5A-2BB1-90F1-C9A61C453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5" b="23498"/>
          <a:stretch/>
        </p:blipFill>
        <p:spPr bwMode="auto">
          <a:xfrm>
            <a:off x="1933502" y="1298422"/>
            <a:ext cx="2205294" cy="115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spberry Pi 4 8GB RAM | All New Raspberry Pi Desktop Computer : Amazon.in:  Computers &amp; Accessories">
            <a:extLst>
              <a:ext uri="{FF2B5EF4-FFF2-40B4-BE49-F238E27FC236}">
                <a16:creationId xmlns:a16="http://schemas.microsoft.com/office/drawing/2014/main" id="{3F56FD5F-D465-A8D1-E32C-12055802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29" y="0"/>
            <a:ext cx="1955038" cy="195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D291CF-F765-A34B-AAE2-E36FF92A07C1}"/>
              </a:ext>
            </a:extLst>
          </p:cNvPr>
          <p:cNvSpPr/>
          <p:nvPr/>
        </p:nvSpPr>
        <p:spPr>
          <a:xfrm>
            <a:off x="1558171" y="2453723"/>
            <a:ext cx="2955956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Service/Subscriber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target_recognize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497558-6A3A-C06C-5E38-1FFF81CAF688}"/>
              </a:ext>
            </a:extLst>
          </p:cNvPr>
          <p:cNvSpPr/>
          <p:nvPr/>
        </p:nvSpPr>
        <p:spPr>
          <a:xfrm>
            <a:off x="1558171" y="3782587"/>
            <a:ext cx="2955956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Service/Subscriber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controller_input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8E988F-4046-5A7B-5685-0610DF26EF67}"/>
              </a:ext>
            </a:extLst>
          </p:cNvPr>
          <p:cNvSpPr/>
          <p:nvPr/>
        </p:nvSpPr>
        <p:spPr>
          <a:xfrm>
            <a:off x="8147654" y="1572963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/turret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AB5825-D5C4-CE10-D237-76E86F00BF69}"/>
              </a:ext>
            </a:extLst>
          </p:cNvPr>
          <p:cNvSpPr/>
          <p:nvPr/>
        </p:nvSpPr>
        <p:spPr>
          <a:xfrm>
            <a:off x="8147654" y="4219504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main_control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AEABF-347B-E006-77CC-B50BC43FF0F2}"/>
              </a:ext>
            </a:extLst>
          </p:cNvPr>
          <p:cNvSpPr/>
          <p:nvPr/>
        </p:nvSpPr>
        <p:spPr>
          <a:xfrm>
            <a:off x="8147654" y="5537181"/>
            <a:ext cx="2537032" cy="876976"/>
          </a:xfrm>
          <a:prstGeom prst="rect">
            <a:avLst/>
          </a:prstGeom>
          <a:noFill/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Topic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image_raw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6884FD2-5B8D-E11B-CFF4-A9630C458EFE}"/>
              </a:ext>
            </a:extLst>
          </p:cNvPr>
          <p:cNvCxnSpPr>
            <a:cxnSpLocks/>
            <a:stCxn id="12" idx="1"/>
            <a:endCxn id="3" idx="3"/>
          </p:cNvCxnSpPr>
          <p:nvPr/>
        </p:nvCxnSpPr>
        <p:spPr>
          <a:xfrm flipH="1" flipV="1">
            <a:off x="4514127" y="2892211"/>
            <a:ext cx="3633527" cy="3083458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1974B76-E679-9E94-5FA8-3B5B12741036}"/>
              </a:ext>
            </a:extLst>
          </p:cNvPr>
          <p:cNvCxnSpPr>
            <a:cxnSpLocks/>
            <a:stCxn id="11" idx="1"/>
            <a:endCxn id="3" idx="3"/>
          </p:cNvCxnSpPr>
          <p:nvPr/>
        </p:nvCxnSpPr>
        <p:spPr>
          <a:xfrm flipH="1" flipV="1">
            <a:off x="4514127" y="2892211"/>
            <a:ext cx="3633527" cy="1765781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A48947A-A505-3272-039D-228C42A3DDAA}"/>
              </a:ext>
            </a:extLst>
          </p:cNvPr>
          <p:cNvCxnSpPr>
            <a:cxnSpLocks/>
          </p:cNvCxnSpPr>
          <p:nvPr/>
        </p:nvCxnSpPr>
        <p:spPr>
          <a:xfrm>
            <a:off x="4514127" y="2675713"/>
            <a:ext cx="3633527" cy="1758227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42F35F3-9C77-F5A8-0F92-89F15066936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 flipV="1">
            <a:off x="4514127" y="4221075"/>
            <a:ext cx="3633527" cy="1754594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FC5F595-7808-BD3B-EE7B-574C1BC576E7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 flipV="1">
            <a:off x="4514127" y="4221075"/>
            <a:ext cx="3633527" cy="436917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63AE23F-3F34-1B1C-F96E-B5EA5C322DDC}"/>
              </a:ext>
            </a:extLst>
          </p:cNvPr>
          <p:cNvCxnSpPr/>
          <p:nvPr/>
        </p:nvCxnSpPr>
        <p:spPr>
          <a:xfrm>
            <a:off x="4514127" y="4433940"/>
            <a:ext cx="3633527" cy="412380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82AA33A-52F7-6F78-00F0-73E21285C0CD}"/>
              </a:ext>
            </a:extLst>
          </p:cNvPr>
          <p:cNvCxnSpPr/>
          <p:nvPr/>
        </p:nvCxnSpPr>
        <p:spPr>
          <a:xfrm flipV="1">
            <a:off x="8575040" y="3778803"/>
            <a:ext cx="0" cy="440701"/>
          </a:xfrm>
          <a:prstGeom prst="straightConnector1">
            <a:avLst/>
          </a:prstGeom>
          <a:ln w="38100">
            <a:solidFill>
              <a:srgbClr val="0928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F51E507-C082-DD88-B4D6-82B9D8874263}"/>
              </a:ext>
            </a:extLst>
          </p:cNvPr>
          <p:cNvCxnSpPr/>
          <p:nvPr/>
        </p:nvCxnSpPr>
        <p:spPr>
          <a:xfrm>
            <a:off x="8890000" y="3778803"/>
            <a:ext cx="0" cy="440701"/>
          </a:xfrm>
          <a:prstGeom prst="straightConnector1">
            <a:avLst/>
          </a:prstGeom>
          <a:ln w="38100">
            <a:solidFill>
              <a:srgbClr val="09283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3F88802-3BBC-DA1A-12FF-CC979E60F7B2}"/>
              </a:ext>
            </a:extLst>
          </p:cNvPr>
          <p:cNvSpPr/>
          <p:nvPr/>
        </p:nvSpPr>
        <p:spPr>
          <a:xfrm>
            <a:off x="8147654" y="2901827"/>
            <a:ext cx="1487660" cy="876976"/>
          </a:xfrm>
          <a:prstGeom prst="rect">
            <a:avLst/>
          </a:prstGeom>
          <a:solidFill>
            <a:schemeClr val="bg1"/>
          </a:solidFill>
          <a:ln w="38100">
            <a:solidFill>
              <a:srgbClr val="092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u="sng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Service</a:t>
            </a:r>
          </a:p>
          <a:p>
            <a:pPr algn="ctr"/>
            <a:r>
              <a:rPr lang="en-US" altLang="zh-TW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/chassis</a:t>
            </a:r>
            <a:endParaRPr lang="zh-TW" altLang="en-US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69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1BACCDA8-DF40-A350-3ADE-FC189EFA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73788"/>
            <a:ext cx="10657237" cy="41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26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57D0117-DEB6-B959-B766-D187F401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81" y="7300233"/>
            <a:ext cx="9963238" cy="4873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動機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A32D95E-9A3E-6BFB-B75A-A8C994F95EA7}"/>
              </a:ext>
            </a:extLst>
          </p:cNvPr>
          <p:cNvSpPr txBox="1"/>
          <p:nvPr/>
        </p:nvSpPr>
        <p:spPr>
          <a:xfrm>
            <a:off x="4023359" y="3244334"/>
            <a:ext cx="4145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可以輔助瞄準目標的地面載具</a:t>
            </a:r>
            <a:endParaRPr lang="en-US" altLang="zh-TW" sz="2400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754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蒐集資料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05C8C25-6A28-4EA8-86AF-FE70285F5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81" y="1984162"/>
            <a:ext cx="9963238" cy="4873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C09E08-A735-00E2-F48F-20235B9DC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81" y="6994313"/>
            <a:ext cx="9963238" cy="4876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蒐集資料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BBBC796-D9E9-DBD5-AFB3-D21EE0182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81" y="1981700"/>
            <a:ext cx="9963238" cy="4876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4A5D7DB-1F40-F8A3-CA4B-DCD748AA5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951209" y="2385033"/>
            <a:ext cx="10758168" cy="20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54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蒐集資料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4A5D7DB-1F40-F8A3-CA4B-DCD748AA5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51209" y="2385033"/>
            <a:ext cx="10758168" cy="208793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85D72E0-F905-9EE2-E443-6F4877730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81" y="2187403"/>
            <a:ext cx="9963238" cy="46705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844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蒐集資料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426BF15-D1CE-BC14-66C8-744ED1FCE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16" y="2385033"/>
            <a:ext cx="10758168" cy="20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94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458</Words>
  <Application>Microsoft Office PowerPoint</Application>
  <PresentationFormat>寬螢幕</PresentationFormat>
  <Paragraphs>89</Paragraphs>
  <Slides>22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Bauhaus 93</vt:lpstr>
      <vt:lpstr>Adobe 黑体 Std R</vt:lpstr>
      <vt:lpstr>Arial</vt:lpstr>
      <vt:lpstr>Calibri</vt:lpstr>
      <vt:lpstr>Cambria Math</vt:lpstr>
      <vt:lpstr>Consolas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12</cp:revision>
  <dcterms:created xsi:type="dcterms:W3CDTF">2023-03-04T05:49:25Z</dcterms:created>
  <dcterms:modified xsi:type="dcterms:W3CDTF">2023-03-23T15:24:39Z</dcterms:modified>
</cp:coreProperties>
</file>